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Montserrat"/>
      <p:regular r:id="rId27"/>
      <p:bold r:id="rId28"/>
      <p:italic r:id="rId29"/>
      <p:boldItalic r:id="rId30"/>
    </p:embeddedFont>
    <p:embeddedFont>
      <p:font typeface="Indie Flower"/>
      <p:regular r:id="rId31"/>
    </p:embeddedFont>
    <p:embeddedFont>
      <p:font typeface="Merriweather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IndieFlower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33" Type="http://schemas.openxmlformats.org/officeDocument/2006/relationships/font" Target="fonts/Merriweather-bold.fntdata"/><Relationship Id="rId10" Type="http://schemas.openxmlformats.org/officeDocument/2006/relationships/slide" Target="slides/slide6.xml"/><Relationship Id="rId32" Type="http://schemas.openxmlformats.org/officeDocument/2006/relationships/font" Target="fonts/Merriweather-regular.fntdata"/><Relationship Id="rId13" Type="http://schemas.openxmlformats.org/officeDocument/2006/relationships/slide" Target="slides/slide9.xml"/><Relationship Id="rId35" Type="http://schemas.openxmlformats.org/officeDocument/2006/relationships/font" Target="fonts/Merriweather-boldItalic.fntdata"/><Relationship Id="rId12" Type="http://schemas.openxmlformats.org/officeDocument/2006/relationships/slide" Target="slides/slide8.xml"/><Relationship Id="rId34" Type="http://schemas.openxmlformats.org/officeDocument/2006/relationships/font" Target="fonts/Merriweather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a0bb08822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a0bb08822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a0bb08822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1a0bb08822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a0bb08822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1a0bb08822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a0bb08822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1a0bb08822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1a0bb08822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1a0bb08822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1a0bb08822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1a0bb08822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a0bb08822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1a0bb08822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1a0bb08822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1a0bb08822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a0bb08822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1a0bb08822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1a0bb08822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1a0bb08822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1a0bb08822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1a0bb08822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1a0bb08822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1a0bb08822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1a0bb08822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1a0bb08822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1a0bb08822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1a0bb08822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a0bb08822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a0bb08822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a0bb0882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a0bb0882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a0bb08822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1a0bb0882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6f73a04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6f73a0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a0bb08822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1a0bb08822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a0bb08822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a0bb08822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a0bb08822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a0bb0882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504350"/>
            <a:ext cx="8520600" cy="145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129350"/>
            <a:ext cx="8520600" cy="6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900"/>
              </a:buClr>
              <a:buSzPts val="2000"/>
              <a:buFont typeface="Merriweather"/>
              <a:buNone/>
              <a:defRPr i="1" sz="2000"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8075" y="3117550"/>
            <a:ext cx="9183600" cy="74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9200" y="3192250"/>
            <a:ext cx="9201000" cy="1980600"/>
          </a:xfrm>
          <a:prstGeom prst="rect">
            <a:avLst/>
          </a:prstGeom>
          <a:solidFill>
            <a:srgbClr val="FFE900"/>
          </a:solidFill>
          <a:ln cap="flat" cmpd="sng" w="9525">
            <a:solidFill>
              <a:srgbClr val="FFE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0001" y="2692175"/>
            <a:ext cx="2461001" cy="248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FFE900"/>
              </a:buClr>
              <a:buSzPts val="1800"/>
              <a:buFont typeface="Merriweather"/>
              <a:buChar char="●"/>
              <a:defRPr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rgbClr val="FFE900"/>
              </a:buClr>
              <a:buSzPts val="1400"/>
              <a:buFont typeface="Merriweather"/>
              <a:buChar char="○"/>
              <a:defRPr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rgbClr val="FFE900"/>
              </a:buClr>
              <a:buSzPts val="1400"/>
              <a:buFont typeface="Merriweather"/>
              <a:buChar char="■"/>
              <a:defRPr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rgbClr val="FFE900"/>
              </a:buClr>
              <a:buSzPts val="1400"/>
              <a:buFont typeface="Merriweather"/>
              <a:buChar char="●"/>
              <a:defRPr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rgbClr val="FFE900"/>
              </a:buClr>
              <a:buSzPts val="1400"/>
              <a:buFont typeface="Merriweather"/>
              <a:buChar char="○"/>
              <a:defRPr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rgbClr val="FFE900"/>
              </a:buClr>
              <a:buSzPts val="1400"/>
              <a:buFont typeface="Merriweather"/>
              <a:buChar char="■"/>
              <a:defRPr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rgbClr val="FFE900"/>
              </a:buClr>
              <a:buSzPts val="1400"/>
              <a:buFont typeface="Merriweather"/>
              <a:buChar char="●"/>
              <a:defRPr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rgbClr val="FFE900"/>
              </a:buClr>
              <a:buSzPts val="1400"/>
              <a:buFont typeface="Merriweather"/>
              <a:buChar char="○"/>
              <a:defRPr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rgbClr val="FFE900"/>
              </a:buClr>
              <a:buSzPts val="1400"/>
              <a:buFont typeface="Merriweather"/>
              <a:buChar char="■"/>
              <a:defRPr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 Dummies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+ One column text">
  <p:cSld name="ONE_COLUMN_TEXT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rgbClr val="FFE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solidFill>
            <a:srgbClr val="FFE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E900"/>
              </a:buClr>
              <a:buSzPts val="1200"/>
              <a:buFont typeface="Merriweather"/>
              <a:buChar char="●"/>
              <a:defRPr sz="1200"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E900"/>
              </a:buClr>
              <a:buSzPts val="1200"/>
              <a:buFont typeface="Merriweather"/>
              <a:buChar char="○"/>
              <a:defRPr sz="1200"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E900"/>
              </a:buClr>
              <a:buSzPts val="1200"/>
              <a:buFont typeface="Merriweather"/>
              <a:buChar char="■"/>
              <a:defRPr sz="1200"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E900"/>
              </a:buClr>
              <a:buSzPts val="1200"/>
              <a:buFont typeface="Merriweather"/>
              <a:buChar char="●"/>
              <a:defRPr sz="1200"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E900"/>
              </a:buClr>
              <a:buSzPts val="1200"/>
              <a:buFont typeface="Merriweather"/>
              <a:buChar char="○"/>
              <a:defRPr sz="1200"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E900"/>
              </a:buClr>
              <a:buSzPts val="1200"/>
              <a:buFont typeface="Merriweather"/>
              <a:buChar char="■"/>
              <a:defRPr sz="1200"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E900"/>
              </a:buClr>
              <a:buSzPts val="1200"/>
              <a:buFont typeface="Merriweather"/>
              <a:buChar char="●"/>
              <a:defRPr sz="1200"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E900"/>
              </a:buClr>
              <a:buSzPts val="1200"/>
              <a:buFont typeface="Merriweather"/>
              <a:buChar char="○"/>
              <a:defRPr sz="1200"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E900"/>
              </a:buClr>
              <a:buSzPts val="1200"/>
              <a:buFont typeface="Merriweather"/>
              <a:buChar char="■"/>
              <a:defRPr sz="1200"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4"/>
          <p:cNvSpPr txBox="1"/>
          <p:nvPr>
            <p:ph idx="2" type="body"/>
          </p:nvPr>
        </p:nvSpPr>
        <p:spPr>
          <a:xfrm>
            <a:off x="3568250" y="357800"/>
            <a:ext cx="5009100" cy="4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3273113" y="0"/>
            <a:ext cx="56100" cy="51435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s">
  <p:cSld name="CUSTOM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1894250"/>
            <a:ext cx="8520600" cy="10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231950" y="3130725"/>
            <a:ext cx="21126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FFE900"/>
              </a:buClr>
              <a:buSzPts val="1800"/>
              <a:buFont typeface="Merriweather"/>
              <a:buChar char="●"/>
              <a:defRPr i="1"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3790588"/>
            <a:ext cx="9144000" cy="74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-700" y="1278188"/>
            <a:ext cx="9144000" cy="74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-29200" y="3865300"/>
            <a:ext cx="9201000" cy="1278300"/>
          </a:xfrm>
          <a:prstGeom prst="rect">
            <a:avLst/>
          </a:prstGeom>
          <a:solidFill>
            <a:srgbClr val="FFE900"/>
          </a:solidFill>
          <a:ln cap="flat" cmpd="sng" w="9525">
            <a:solidFill>
              <a:srgbClr val="FFE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-29200" y="-100"/>
            <a:ext cx="9201000" cy="1278300"/>
          </a:xfrm>
          <a:prstGeom prst="rect">
            <a:avLst/>
          </a:prstGeom>
          <a:solidFill>
            <a:srgbClr val="FFE900"/>
          </a:solidFill>
          <a:ln cap="flat" cmpd="sng" w="9525">
            <a:solidFill>
              <a:srgbClr val="FFE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0" y="4663225"/>
            <a:ext cx="9144000" cy="74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-4900" y="4737925"/>
            <a:ext cx="9144000" cy="407100"/>
          </a:xfrm>
          <a:prstGeom prst="rect">
            <a:avLst/>
          </a:prstGeom>
          <a:solidFill>
            <a:srgbClr val="FFE900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0" y="4663225"/>
            <a:ext cx="9144000" cy="74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-4900" y="4737925"/>
            <a:ext cx="9144000" cy="407100"/>
          </a:xfrm>
          <a:prstGeom prst="rect">
            <a:avLst/>
          </a:prstGeom>
          <a:solidFill>
            <a:srgbClr val="FFE900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-7575" y="1593550"/>
            <a:ext cx="9201000" cy="74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-29200" y="1668250"/>
            <a:ext cx="9201000" cy="3504600"/>
          </a:xfrm>
          <a:prstGeom prst="rect">
            <a:avLst/>
          </a:prstGeom>
          <a:solidFill>
            <a:srgbClr val="FFE900"/>
          </a:solidFill>
          <a:ln cap="flat" cmpd="sng" w="9525">
            <a:solidFill>
              <a:srgbClr val="FFE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FA7B17"/>
          </p15:clr>
        </p15:guide>
        <p15:guide id="2" orient="horz" pos="1051">
          <p15:clr>
            <a:srgbClr val="FA7B17"/>
          </p15:clr>
        </p15:guide>
        <p15:guide id="3" orient="horz" pos="1080">
          <p15:clr>
            <a:srgbClr val="FA7B17"/>
          </p15:clr>
        </p15:guide>
        <p15:guide id="4" pos="36">
          <p15:clr>
            <a:srgbClr val="FA7B17"/>
          </p15:clr>
        </p15:guide>
        <p15:guide id="5" pos="227">
          <p15:clr>
            <a:srgbClr val="FA7B17"/>
          </p15:clr>
        </p15:guide>
        <p15:guide id="6" orient="horz" pos="1274">
          <p15:clr>
            <a:srgbClr val="FA7B17"/>
          </p15:clr>
        </p15:guide>
        <p15:guide id="7" pos="418">
          <p15:clr>
            <a:srgbClr val="FA7B17"/>
          </p15:clr>
        </p15:guide>
        <p15:guide id="8" pos="609">
          <p15:clr>
            <a:srgbClr val="FA7B17"/>
          </p15:clr>
        </p15:guide>
        <p15:guide id="9" pos="800">
          <p15:clr>
            <a:srgbClr val="FA7B17"/>
          </p15:clr>
        </p15:guide>
        <p15:guide id="10" pos="991">
          <p15:clr>
            <a:srgbClr val="FA7B17"/>
          </p15:clr>
        </p15:guide>
        <p15:guide id="11" pos="1181">
          <p15:clr>
            <a:srgbClr val="FA7B17"/>
          </p15:clr>
        </p15:guide>
        <p15:guide id="12" pos="1372">
          <p15:clr>
            <a:srgbClr val="FA7B17"/>
          </p15:clr>
        </p15:guide>
        <p15:guide id="13" pos="1563">
          <p15:clr>
            <a:srgbClr val="FA7B17"/>
          </p15:clr>
        </p15:guide>
        <p15:guide id="14" pos="1754">
          <p15:clr>
            <a:srgbClr val="FA7B17"/>
          </p15:clr>
        </p15:guide>
        <p15:guide id="15" pos="1945">
          <p15:clr>
            <a:srgbClr val="FA7B17"/>
          </p15:clr>
        </p15:guide>
        <p15:guide id="16" pos="2136">
          <p15:clr>
            <a:srgbClr val="FA7B17"/>
          </p15:clr>
        </p15:guide>
        <p15:guide id="17" pos="2327">
          <p15:clr>
            <a:srgbClr val="FA7B17"/>
          </p15:clr>
        </p15:guide>
        <p15:guide id="18" pos="2518">
          <p15:clr>
            <a:srgbClr val="FA7B17"/>
          </p15:clr>
        </p15:guide>
        <p15:guide id="19" pos="2708">
          <p15:clr>
            <a:srgbClr val="FA7B17"/>
          </p15:clr>
        </p15:guide>
        <p15:guide id="20" pos="2893">
          <p15:clr>
            <a:srgbClr val="FA7B17"/>
          </p15:clr>
        </p15:guide>
        <p15:guide id="21" pos="3084">
          <p15:clr>
            <a:srgbClr val="FA7B17"/>
          </p15:clr>
        </p15:guide>
        <p15:guide id="22" pos="3281">
          <p15:clr>
            <a:srgbClr val="FA7B17"/>
          </p15:clr>
        </p15:guide>
        <p15:guide id="23" pos="3472">
          <p15:clr>
            <a:srgbClr val="FA7B17"/>
          </p15:clr>
        </p15:guide>
        <p15:guide id="24" pos="3663">
          <p15:clr>
            <a:srgbClr val="FA7B17"/>
          </p15:clr>
        </p15:guide>
        <p15:guide id="25" pos="3854">
          <p15:clr>
            <a:srgbClr val="FA7B17"/>
          </p15:clr>
        </p15:guide>
        <p15:guide id="26" pos="4044">
          <p15:clr>
            <a:srgbClr val="FA7B17"/>
          </p15:clr>
        </p15:guide>
        <p15:guide id="27" pos="4235">
          <p15:clr>
            <a:srgbClr val="FA7B17"/>
          </p15:clr>
        </p15:guide>
        <p15:guide id="28" pos="4426">
          <p15:clr>
            <a:srgbClr val="FA7B17"/>
          </p15:clr>
        </p15:guide>
        <p15:guide id="29" pos="4617">
          <p15:clr>
            <a:srgbClr val="FA7B17"/>
          </p15:clr>
        </p15:guide>
        <p15:guide id="30" pos="4808">
          <p15:clr>
            <a:srgbClr val="FA7B17"/>
          </p15:clr>
        </p15:guide>
        <p15:guide id="31" pos="4999">
          <p15:clr>
            <a:srgbClr val="FA7B17"/>
          </p15:clr>
        </p15:guide>
        <p15:guide id="32" pos="5190">
          <p15:clr>
            <a:srgbClr val="FA7B17"/>
          </p15:clr>
        </p15:guide>
        <p15:guide id="33" pos="5381">
          <p15:clr>
            <a:srgbClr val="FA7B17"/>
          </p15:clr>
        </p15:guide>
        <p15:guide id="34" pos="5571">
          <p15:clr>
            <a:srgbClr val="FA7B17"/>
          </p15:clr>
        </p15:guide>
        <p15:guide id="35" pos="5755">
          <p15:clr>
            <a:srgbClr val="FA7B17"/>
          </p15:clr>
        </p15:guide>
        <p15:guide id="36" orient="horz" pos="1465">
          <p15:clr>
            <a:srgbClr val="FA7B17"/>
          </p15:clr>
        </p15:guide>
        <p15:guide id="37" orient="horz" pos="1656">
          <p15:clr>
            <a:srgbClr val="FA7B17"/>
          </p15:clr>
        </p15:guide>
        <p15:guide id="38" orient="horz" pos="1850">
          <p15:clr>
            <a:srgbClr val="FA7B17"/>
          </p15:clr>
        </p15:guide>
        <p15:guide id="39" orient="horz" pos="2041">
          <p15:clr>
            <a:srgbClr val="FA7B17"/>
          </p15:clr>
        </p15:guide>
        <p15:guide id="40" orient="horz" pos="2232">
          <p15:clr>
            <a:srgbClr val="FA7B17"/>
          </p15:clr>
        </p15:guide>
        <p15:guide id="41" orient="horz" pos="2423">
          <p15:clr>
            <a:srgbClr val="FA7B17"/>
          </p15:clr>
        </p15:guide>
        <p15:guide id="42" orient="horz" pos="2614">
          <p15:clr>
            <a:srgbClr val="FA7B17"/>
          </p15:clr>
        </p15:guide>
        <p15:guide id="43" orient="horz" pos="2805">
          <p15:clr>
            <a:srgbClr val="FA7B17"/>
          </p15:clr>
        </p15:guide>
        <p15:guide id="44" orient="horz" pos="2995">
          <p15:clr>
            <a:srgbClr val="FA7B17"/>
          </p15:clr>
        </p15:guide>
        <p15:guide id="45" orient="horz" pos="3186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ellow-Black">
  <p:cSld name="TITLE_ONLY_1">
    <p:bg>
      <p:bgPr>
        <a:solidFill>
          <a:srgbClr val="FFE900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-7575" y="1593550"/>
            <a:ext cx="9201000" cy="74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-29200" y="1668250"/>
            <a:ext cx="9201000" cy="35046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FFE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FA7B17"/>
          </p15:clr>
        </p15:guide>
        <p15:guide id="2" orient="horz" pos="1051">
          <p15:clr>
            <a:srgbClr val="FA7B17"/>
          </p15:clr>
        </p15:guide>
        <p15:guide id="3" orient="horz" pos="1080">
          <p15:clr>
            <a:srgbClr val="FA7B17"/>
          </p15:clr>
        </p15:guide>
        <p15:guide id="4" pos="36">
          <p15:clr>
            <a:srgbClr val="FA7B17"/>
          </p15:clr>
        </p15:guide>
        <p15:guide id="5" pos="227">
          <p15:clr>
            <a:srgbClr val="FA7B17"/>
          </p15:clr>
        </p15:guide>
        <p15:guide id="6" orient="horz" pos="1274">
          <p15:clr>
            <a:srgbClr val="FA7B17"/>
          </p15:clr>
        </p15:guide>
        <p15:guide id="7" pos="418">
          <p15:clr>
            <a:srgbClr val="FA7B17"/>
          </p15:clr>
        </p15:guide>
        <p15:guide id="8" pos="609">
          <p15:clr>
            <a:srgbClr val="FA7B17"/>
          </p15:clr>
        </p15:guide>
        <p15:guide id="9" pos="800">
          <p15:clr>
            <a:srgbClr val="FA7B17"/>
          </p15:clr>
        </p15:guide>
        <p15:guide id="10" pos="991">
          <p15:clr>
            <a:srgbClr val="FA7B17"/>
          </p15:clr>
        </p15:guide>
        <p15:guide id="11" pos="1181">
          <p15:clr>
            <a:srgbClr val="FA7B17"/>
          </p15:clr>
        </p15:guide>
        <p15:guide id="12" pos="1372">
          <p15:clr>
            <a:srgbClr val="FA7B17"/>
          </p15:clr>
        </p15:guide>
        <p15:guide id="13" pos="1563">
          <p15:clr>
            <a:srgbClr val="FA7B17"/>
          </p15:clr>
        </p15:guide>
        <p15:guide id="14" pos="1754">
          <p15:clr>
            <a:srgbClr val="FA7B17"/>
          </p15:clr>
        </p15:guide>
        <p15:guide id="15" pos="1945">
          <p15:clr>
            <a:srgbClr val="FA7B17"/>
          </p15:clr>
        </p15:guide>
        <p15:guide id="16" pos="2136">
          <p15:clr>
            <a:srgbClr val="FA7B17"/>
          </p15:clr>
        </p15:guide>
        <p15:guide id="17" pos="2327">
          <p15:clr>
            <a:srgbClr val="FA7B17"/>
          </p15:clr>
        </p15:guide>
        <p15:guide id="18" pos="2518">
          <p15:clr>
            <a:srgbClr val="FA7B17"/>
          </p15:clr>
        </p15:guide>
        <p15:guide id="19" pos="2708">
          <p15:clr>
            <a:srgbClr val="FA7B17"/>
          </p15:clr>
        </p15:guide>
        <p15:guide id="20" pos="2893">
          <p15:clr>
            <a:srgbClr val="FA7B17"/>
          </p15:clr>
        </p15:guide>
        <p15:guide id="21" pos="3084">
          <p15:clr>
            <a:srgbClr val="FA7B17"/>
          </p15:clr>
        </p15:guide>
        <p15:guide id="22" pos="3281">
          <p15:clr>
            <a:srgbClr val="FA7B17"/>
          </p15:clr>
        </p15:guide>
        <p15:guide id="23" pos="3472">
          <p15:clr>
            <a:srgbClr val="FA7B17"/>
          </p15:clr>
        </p15:guide>
        <p15:guide id="24" pos="3663">
          <p15:clr>
            <a:srgbClr val="FA7B17"/>
          </p15:clr>
        </p15:guide>
        <p15:guide id="25" pos="3854">
          <p15:clr>
            <a:srgbClr val="FA7B17"/>
          </p15:clr>
        </p15:guide>
        <p15:guide id="26" pos="4044">
          <p15:clr>
            <a:srgbClr val="FA7B17"/>
          </p15:clr>
        </p15:guide>
        <p15:guide id="27" pos="4235">
          <p15:clr>
            <a:srgbClr val="FA7B17"/>
          </p15:clr>
        </p15:guide>
        <p15:guide id="28" pos="4426">
          <p15:clr>
            <a:srgbClr val="FA7B17"/>
          </p15:clr>
        </p15:guide>
        <p15:guide id="29" pos="4617">
          <p15:clr>
            <a:srgbClr val="FA7B17"/>
          </p15:clr>
        </p15:guide>
        <p15:guide id="30" pos="4808">
          <p15:clr>
            <a:srgbClr val="FA7B17"/>
          </p15:clr>
        </p15:guide>
        <p15:guide id="31" pos="4999">
          <p15:clr>
            <a:srgbClr val="FA7B17"/>
          </p15:clr>
        </p15:guide>
        <p15:guide id="32" pos="5190">
          <p15:clr>
            <a:srgbClr val="FA7B17"/>
          </p15:clr>
        </p15:guide>
        <p15:guide id="33" pos="5381">
          <p15:clr>
            <a:srgbClr val="FA7B17"/>
          </p15:clr>
        </p15:guide>
        <p15:guide id="34" pos="5571">
          <p15:clr>
            <a:srgbClr val="FA7B17"/>
          </p15:clr>
        </p15:guide>
        <p15:guide id="35" pos="5755">
          <p15:clr>
            <a:srgbClr val="FA7B17"/>
          </p15:clr>
        </p15:guide>
        <p15:guide id="36" orient="horz" pos="1465">
          <p15:clr>
            <a:srgbClr val="FA7B17"/>
          </p15:clr>
        </p15:guide>
        <p15:guide id="37" orient="horz" pos="1656">
          <p15:clr>
            <a:srgbClr val="FA7B17"/>
          </p15:clr>
        </p15:guide>
        <p15:guide id="38" orient="horz" pos="1850">
          <p15:clr>
            <a:srgbClr val="FA7B17"/>
          </p15:clr>
        </p15:guide>
        <p15:guide id="39" orient="horz" pos="2041">
          <p15:clr>
            <a:srgbClr val="FA7B17"/>
          </p15:clr>
        </p15:guide>
        <p15:guide id="40" orient="horz" pos="2232">
          <p15:clr>
            <a:srgbClr val="FA7B17"/>
          </p15:clr>
        </p15:guide>
        <p15:guide id="41" orient="horz" pos="2423">
          <p15:clr>
            <a:srgbClr val="FA7B17"/>
          </p15:clr>
        </p15:guide>
        <p15:guide id="42" orient="horz" pos="2614">
          <p15:clr>
            <a:srgbClr val="FA7B17"/>
          </p15:clr>
        </p15:guide>
        <p15:guide id="43" orient="horz" pos="2805">
          <p15:clr>
            <a:srgbClr val="FA7B17"/>
          </p15:clr>
        </p15:guide>
        <p15:guide id="44" orient="horz" pos="2995">
          <p15:clr>
            <a:srgbClr val="FA7B17"/>
          </p15:clr>
        </p15:guide>
        <p15:guide id="45" orient="horz" pos="318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9"/>
          <p:cNvSpPr/>
          <p:nvPr/>
        </p:nvSpPr>
        <p:spPr>
          <a:xfrm rot="-2407461">
            <a:off x="3324107" y="4467896"/>
            <a:ext cx="8498426" cy="83468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 rot="-2406164">
            <a:off x="5981032" y="4121619"/>
            <a:ext cx="4910114" cy="1830581"/>
          </a:xfrm>
          <a:prstGeom prst="rect">
            <a:avLst/>
          </a:prstGeom>
          <a:solidFill>
            <a:srgbClr val="FFE900"/>
          </a:solidFill>
          <a:ln cap="flat" cmpd="sng" w="9525">
            <a:solidFill>
              <a:srgbClr val="FFE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E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8" name="Google Shape;58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900"/>
              </a:buClr>
              <a:buSzPts val="2100"/>
              <a:buFont typeface="Merriweather"/>
              <a:buNone/>
              <a:defRPr sz="2100">
                <a:solidFill>
                  <a:srgbClr val="FFE9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9" name="Google Shape;59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4575875" y="-25025"/>
            <a:ext cx="52800" cy="51684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E900"/>
              </a:buClr>
              <a:buSzPts val="2800"/>
              <a:buFont typeface="Montserrat"/>
              <a:buNone/>
              <a:defRPr b="1" sz="2800">
                <a:solidFill>
                  <a:srgbClr val="FFE9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Montserrat"/>
              <a:buChar char="■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hrc.org/news/tips-for-protesting-peacefully-and-safely" TargetMode="External"/><Relationship Id="rId4" Type="http://schemas.openxmlformats.org/officeDocument/2006/relationships/hyperlink" Target="https://www.aclu.org/know-your-rights/protesters-rights" TargetMode="External"/><Relationship Id="rId5" Type="http://schemas.openxmlformats.org/officeDocument/2006/relationships/hyperlink" Target="https://www.rcfp.org/wp-content/uploads/imported/20180614_100229_rcfp_protest_tip_sheet_0618.pdf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freedomforum.org/protesting-on-college-campuses/" TargetMode="External"/><Relationship Id="rId4" Type="http://schemas.openxmlformats.org/officeDocument/2006/relationships/hyperlink" Target="https://www.thefire.org/research-learn/dos-and-donts-campus-activism#:~:text=DO%20familiarize%20yourself%20with%20your,can%20protect%20and%20defend%20them" TargetMode="External"/><Relationship Id="rId5" Type="http://schemas.openxmlformats.org/officeDocument/2006/relationships/hyperlink" Target="https://www.dummies.com/" TargetMode="External"/><Relationship Id="rId6" Type="http://schemas.openxmlformats.org/officeDocument/2006/relationships/hyperlink" Target="https://www.hrc.org/news/tips-for-protesting-peacefully-and-safely" TargetMode="External"/><Relationship Id="rId7" Type="http://schemas.openxmlformats.org/officeDocument/2006/relationships/hyperlink" Target="https://www.aclu.org/know-your-rights/protesters-rights" TargetMode="External"/><Relationship Id="rId8" Type="http://schemas.openxmlformats.org/officeDocument/2006/relationships/hyperlink" Target="https://www.rcfp.org/wp-content/uploads/imported/20180614_100229_rcfp_protest_tip_sheet_0618.pdf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MEJO 341 Case Study (#2)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The Deliverable: “</a:t>
            </a:r>
            <a:r>
              <a:rPr lang="en">
                <a:solidFill>
                  <a:schemeClr val="dk1"/>
                </a:solidFill>
              </a:rPr>
              <a:t>Protesting for Dummies”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(modeled after the </a:t>
            </a:r>
            <a:r>
              <a:rPr i="1" lang="en">
                <a:solidFill>
                  <a:schemeClr val="dk1"/>
                </a:solidFill>
              </a:rPr>
              <a:t>For Dummies</a:t>
            </a:r>
            <a:r>
              <a:rPr lang="en">
                <a:solidFill>
                  <a:schemeClr val="dk1"/>
                </a:solidFill>
              </a:rPr>
              <a:t> books)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Char char="-"/>
            </a:pPr>
            <a:r>
              <a:rPr b="1" lang="en">
                <a:solidFill>
                  <a:srgbClr val="4A86E8"/>
                </a:solidFill>
              </a:rPr>
              <a:t>Begins on slide 4</a:t>
            </a:r>
            <a:endParaRPr b="1">
              <a:solidFill>
                <a:srgbClr val="4A86E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Campaign communication strategy: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Part 1: share this powerpoint with the school to distribute to students, and give out printed copies to students, faculty, and staff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Part 2: create social media infographics and short videos on the instagram account @ProtestingForDummies </a:t>
            </a:r>
            <a:r>
              <a:rPr b="1" lang="en">
                <a:solidFill>
                  <a:srgbClr val="4A86E8"/>
                </a:solidFill>
              </a:rPr>
              <a:t>(example on slide 21 )</a:t>
            </a:r>
            <a:endParaRPr b="1">
              <a:solidFill>
                <a:srgbClr val="4A86E8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Do a collaborative social media campaign with Alamance University, targeting their students with the posts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Part 3: Repetition!! Continue sending the slides and pamphlets in school newsletters, share resources with campus law enforcement and legal services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6350000" y="4703625"/>
            <a:ext cx="31497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By: Georgia Burleson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Protections</a:t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Prohibiting speech based on its message </a:t>
            </a:r>
            <a:r>
              <a:rPr lang="en"/>
              <a:t>alone</a:t>
            </a:r>
            <a:r>
              <a:rPr lang="en"/>
              <a:t> is almost always </a:t>
            </a:r>
            <a:r>
              <a:rPr lang="en"/>
              <a:t>unconstitutional</a:t>
            </a:r>
            <a:r>
              <a:rPr lang="en"/>
              <a:t> at public universities.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Hate speech is generally protected unless it falls into another unprotected category (ex: true threats).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Conduct restrictions (blocking access to buildings, safety risks, etc) are allowed.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Courts have struck down overly broad university rules that </a:t>
            </a:r>
            <a:r>
              <a:rPr lang="en"/>
              <a:t>intend to maintain inclusivity- the regulations must be specific.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267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Students Lose Freedoms on Campus?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941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Students </a:t>
            </a:r>
            <a:r>
              <a:rPr b="1" lang="en"/>
              <a:t>DON’T</a:t>
            </a:r>
            <a:r>
              <a:rPr lang="en"/>
              <a:t> lose free speech rights on school property, but there are limitations.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You can’t cause </a:t>
            </a:r>
            <a:r>
              <a:rPr i="1" lang="en"/>
              <a:t>substantial </a:t>
            </a:r>
            <a:r>
              <a:rPr lang="en"/>
              <a:t>disruption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Schools can prohibit disruptive conduct or speech that </a:t>
            </a:r>
            <a:r>
              <a:rPr lang="en"/>
              <a:t>interferes</a:t>
            </a:r>
            <a:r>
              <a:rPr lang="en"/>
              <a:t> with educational </a:t>
            </a:r>
            <a:r>
              <a:rPr lang="en"/>
              <a:t>activities.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They can’t broadly censor controversial speech.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* Private universities are not held to the first amendment because they are not government entities, but some states may apply laws that require them to uphold free speech protections.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Occupying School Spaces</a:t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Trespassing</a:t>
            </a:r>
            <a:r>
              <a:rPr lang="en"/>
              <a:t> is conduct that is not protected by the 1st Amendment!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1st Amendment does not protect camping in public spaces (ex: the quad).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Universities cam regulate large gatherings if they can show a need for regulation that is unrelated to the message of the protest (students needing to get to class, safety).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Civil disobedience, or intentionally breaking laws to bring attention to your cause, is not protected by the 1st Amendment.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Permits?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private university can require that you have a permit before protesting and doesn’t have to approve the permit.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public university can also require permits for a gathering of a large size, as long as the requirements are </a:t>
            </a:r>
            <a:r>
              <a:rPr lang="en"/>
              <a:t>reasonable</a:t>
            </a:r>
            <a:r>
              <a:rPr lang="en"/>
              <a:t> and not for the purpose of preventing all protests.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Permits cannot be granted based on the </a:t>
            </a:r>
            <a:r>
              <a:rPr lang="en"/>
              <a:t>views of the protestors.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They can limit noise level, when, and where protests occur.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311700" y="121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Forums?</a:t>
            </a:r>
            <a:endParaRPr/>
          </a:p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311700" y="643150"/>
            <a:ext cx="8520600" cy="4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Simply put, forums are where the speaker speaks. There are a few types: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Traditional Forums: </a:t>
            </a:r>
            <a:r>
              <a:rPr lang="en" sz="1200"/>
              <a:t>(p</a:t>
            </a:r>
            <a:r>
              <a:rPr lang="en" sz="1200">
                <a:solidFill>
                  <a:schemeClr val="lt1"/>
                </a:solidFill>
              </a:rPr>
              <a:t>arks, town square)</a:t>
            </a:r>
            <a:endParaRPr sz="12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</a:t>
            </a:r>
            <a:r>
              <a:rPr lang="en"/>
              <a:t>istorically open for free expression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Govt</a:t>
            </a:r>
            <a:r>
              <a:rPr lang="en"/>
              <a:t> may impose content-neutral time, place, manner restrictions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Designated Forums: </a:t>
            </a:r>
            <a:r>
              <a:rPr lang="en" sz="1200"/>
              <a:t>(community centers, auditoriums)</a:t>
            </a:r>
            <a:endParaRPr sz="12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Spaces intentionally open for expression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Reasonable</a:t>
            </a:r>
            <a:r>
              <a:rPr lang="en"/>
              <a:t> and viewpoint neutral restrictions on subject matter may apply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Limited Forums: </a:t>
            </a:r>
            <a:r>
              <a:rPr lang="en" sz="1200"/>
              <a:t>(school board meeting)</a:t>
            </a:r>
            <a:endParaRPr sz="12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Not its sole purpose, but often used for speech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lt1"/>
                </a:solidFill>
              </a:rPr>
              <a:t>Reasonable and viewpoint neutral restrictions on subject matter may apply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Nonpublic: (</a:t>
            </a:r>
            <a:r>
              <a:rPr lang="en" sz="1200"/>
              <a:t>airports)</a:t>
            </a:r>
            <a:endParaRPr sz="12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Not open for public expression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Government</a:t>
            </a:r>
            <a:r>
              <a:rPr lang="en"/>
              <a:t> can impose greater restrictions (viewpoint-neutral and </a:t>
            </a:r>
            <a:r>
              <a:rPr lang="en"/>
              <a:t>reasonable</a:t>
            </a:r>
            <a:r>
              <a:rPr lang="en"/>
              <a:t>)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Forums on Campus</a:t>
            </a:r>
            <a:endParaRPr/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>
                <a:solidFill>
                  <a:schemeClr val="lt1"/>
                </a:solidFill>
              </a:rPr>
              <a:t>University must balance 1st Amendment Rights with campus safety.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>
                <a:solidFill>
                  <a:schemeClr val="lt1"/>
                </a:solidFill>
              </a:rPr>
              <a:t>Know your designated free speech zones!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>
                <a:solidFill>
                  <a:schemeClr val="lt1"/>
                </a:solidFill>
              </a:rPr>
              <a:t>Universities contain multiple types of forums- where you protest matters!!!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en">
                <a:solidFill>
                  <a:schemeClr val="lt1"/>
                </a:solidFill>
              </a:rPr>
              <a:t>The quad is a traditional public forum.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en">
                <a:solidFill>
                  <a:schemeClr val="lt1"/>
                </a:solidFill>
              </a:rPr>
              <a:t>Lecture halls for group events are designated public forums.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en">
                <a:solidFill>
                  <a:schemeClr val="lt1"/>
                </a:solidFill>
              </a:rPr>
              <a:t>Classrooms that are available for student orgs after hours are limited public forums.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en">
                <a:solidFill>
                  <a:schemeClr val="lt1"/>
                </a:solidFill>
              </a:rPr>
              <a:t>Faculty offices are nonpublic forums.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Keep Things Peaceful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Know your rights before you protest.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Make sure you follow all conduct regulations.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Remain calm when confronted.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Utilize campus resources.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Legal office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Counseling and support services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Campus orgs advocating for free speech</a:t>
            </a:r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31373">
            <a:off x="6296450" y="2055450"/>
            <a:ext cx="20574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Signs &amp; Social Media?</a:t>
            </a:r>
            <a:endParaRPr/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 places where protests are allowed, signs can only be restricted if they cause another danger that is unrelated to the sign’s message.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 limited purpose and nonpublic forums (classrooms, </a:t>
            </a:r>
            <a:r>
              <a:rPr lang="en"/>
              <a:t>dorms</a:t>
            </a:r>
            <a:r>
              <a:rPr lang="en"/>
              <a:t>) the university can have stricter </a:t>
            </a:r>
            <a:r>
              <a:rPr lang="en"/>
              <a:t>restrictions</a:t>
            </a:r>
            <a:r>
              <a:rPr lang="en"/>
              <a:t> like not posting signs on the walls.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Social media posts made off campus may still face university scrutiny if they cause substantial disruption on campus.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Checklist for Your Protest Plans</a:t>
            </a:r>
            <a:endParaRPr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Does my speech incite imminent lawless action?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Is my speech a true threat or contain fighting words?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Am I following time, place, manner </a:t>
            </a:r>
            <a:r>
              <a:rPr lang="en"/>
              <a:t>restrictions</a:t>
            </a:r>
            <a:r>
              <a:rPr lang="en"/>
              <a:t>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Is my protest going to cause safety concerns or </a:t>
            </a:r>
            <a:r>
              <a:rPr lang="en"/>
              <a:t>substantial</a:t>
            </a:r>
            <a:r>
              <a:rPr lang="en"/>
              <a:t> disruption?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Do I need a permit to protest?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What type of forum am I protesting on?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REMEMBER!!</a:t>
            </a:r>
            <a:endParaRPr/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Check the school’s policies on protests before you go.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Speech does not equal conduct; conduct can be banned.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Vandalism, </a:t>
            </a:r>
            <a:r>
              <a:rPr lang="en"/>
              <a:t>trespassing, and harassment</a:t>
            </a:r>
            <a:r>
              <a:rPr lang="en"/>
              <a:t> are not protected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Protestors who engage in speech or conduct that is unprotected by the 1st amendment CAN BE ARRESTED!!!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Document everything- emails, permits, approvals.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Objectives: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017725"/>
            <a:ext cx="8520600" cy="3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Educate Alamance University students, faculty, and staff on their 1st Amendment rights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Explain what speech is permissible and what is impermissible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Encourage lawful expression that keeps students out of trouble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Prevent further confusion about what types of protests are allowed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Instill lasting knowledge that students will hold on to after they graduate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Core message: You can (and should) protest, but there are rules you must follow.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type="ctrTitle"/>
          </p:nvPr>
        </p:nvSpPr>
        <p:spPr>
          <a:xfrm>
            <a:off x="311700" y="84600"/>
            <a:ext cx="8520600" cy="31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For more information, check out: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https://www.hrc.org/news/tips-for-protesting-peacefully-and-safely</a:t>
            </a:r>
            <a:r>
              <a:rPr lang="en" sz="2000"/>
              <a:t> </a:t>
            </a:r>
            <a:endParaRPr sz="2000"/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https://www.aclu.org/know-your-rights/protesters-rights</a:t>
            </a:r>
            <a:endParaRPr/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https://www.rcfp.org/wp-content/uploads/imported/20180614_100229_rcfp_protest_tip_sheet_0618.pdf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213" name="Google Shape;213;p36"/>
          <p:cNvSpPr txBox="1"/>
          <p:nvPr>
            <p:ph idx="1" type="body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Class notes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https://www.freedomforum.org/protesting-on-college-campuses/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https://www.thefire.org/research-learn/dos-and-donts-campus-activism#:~:text=DO%20familiarize%20yourself%20with%20your,can%20protect%20and%20defend%20them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https://www.dummies.com/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https://www.hrc.org/news/tips-for-protesting-peacefully-and-safely</a:t>
            </a:r>
            <a:endParaRPr u="sng">
              <a:solidFill>
                <a:schemeClr val="hlink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https://www.aclu.org/know-your-rights/protesters-rights</a:t>
            </a:r>
            <a:endParaRPr u="sng">
              <a:solidFill>
                <a:schemeClr val="hlink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https://www.rcfp.org/wp-content/uploads/imported/20180614_100229_rcfp_protest_tip_sheet_0618.pdf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/>
        </p:nvSpPr>
        <p:spPr>
          <a:xfrm>
            <a:off x="393700" y="241300"/>
            <a:ext cx="33147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@ProtestingForDummies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9" name="Google Shape;21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1750"/>
            <a:ext cx="9311474" cy="520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7"/>
          <p:cNvSpPr txBox="1"/>
          <p:nvPr/>
        </p:nvSpPr>
        <p:spPr>
          <a:xfrm>
            <a:off x="176075" y="129750"/>
            <a:ext cx="34938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@ProtestingforDummies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Target Audience: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177800" y="865325"/>
            <a:ext cx="8520600" cy="39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Primary: Alamance student protesters/ potential protesters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Secondary: Alamance faculty, staff, student bystanders, campus law enforcement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Tertiary: Students at other schools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After the campaign is successful at Alamance, partner with other schools across the country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idx="4294967295" type="ctrTitle"/>
          </p:nvPr>
        </p:nvSpPr>
        <p:spPr>
          <a:xfrm>
            <a:off x="2199288" y="429850"/>
            <a:ext cx="47454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PROTESTING</a:t>
            </a:r>
            <a:endParaRPr sz="63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3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3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9375" y="2077200"/>
            <a:ext cx="3705225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6971950" y="4622700"/>
            <a:ext cx="23166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Climbs &amp; Falls Strategies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3096225" y="3325800"/>
            <a:ext cx="2993400" cy="954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3072525" y="3456900"/>
            <a:ext cx="3040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 Guide on Lawful Protests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and Free Speech</a:t>
            </a:r>
            <a:r>
              <a:rPr i="1" lang="en" sz="1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i="1" sz="1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Protest Lawfully?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Your opinion matters. In order for your voice to be heard, you have to protest in a lawful manner.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This guide will help you understand the differences between permissible and impermissible speech, and what types of protests are allowed on campus.</a:t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 b="7595" l="0" r="0" t="0"/>
          <a:stretch/>
        </p:blipFill>
        <p:spPr>
          <a:xfrm rot="776470">
            <a:off x="7678543" y="3531217"/>
            <a:ext cx="1213865" cy="1193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“Congress shall make no law respecting an establishment of religion, or prohibiting the free exercise thereof; or abridging the freedom of speech, or of the press; or the right of the people peaceably to assemble, and to petition the Government for a redress of grievances.”</a:t>
            </a:r>
            <a:endParaRPr sz="2000"/>
          </a:p>
        </p:txBody>
      </p:sp>
      <p:sp>
        <p:nvSpPr>
          <p:cNvPr id="122" name="Google Shape;122;p21"/>
          <p:cNvSpPr txBox="1"/>
          <p:nvPr/>
        </p:nvSpPr>
        <p:spPr>
          <a:xfrm>
            <a:off x="1268700" y="445475"/>
            <a:ext cx="660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First Amendment: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does that mean???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1st Amendment guarantees that the </a:t>
            </a:r>
            <a:r>
              <a:rPr b="1" lang="en"/>
              <a:t>government cannot make a law</a:t>
            </a:r>
            <a:r>
              <a:rPr lang="en"/>
              <a:t> that restricts your freedoms of speech, assembly, press, religion, or petition.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government can’t restrict </a:t>
            </a:r>
            <a:r>
              <a:rPr i="1" lang="en"/>
              <a:t>permissible</a:t>
            </a:r>
            <a:r>
              <a:rPr lang="en"/>
              <a:t> speech, but can regulate </a:t>
            </a:r>
            <a:r>
              <a:rPr i="1" lang="en"/>
              <a:t>impermissible</a:t>
            </a:r>
            <a:r>
              <a:rPr lang="en"/>
              <a:t> speech.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10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Permissible Speech: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000"/>
              <a:t>Speech &amp; Actions protected under the 1st amendment.</a:t>
            </a:r>
            <a:endParaRPr b="0" i="1" sz="2000"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187875" y="1171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Peaceful protests in public spaces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Criticism of government policies or university actions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Distribution of pamphlets, holding signs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Impermissible Speech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" sz="2000"/>
              <a:t>Speech &amp; Actions NOT protected under the 1st amendment.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463350" y="1440925"/>
            <a:ext cx="821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True threats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300"/>
              <a:t>S</a:t>
            </a:r>
            <a:r>
              <a:rPr lang="en" sz="1300"/>
              <a:t>tatements meant to scare specific people into believing they will be harmed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Fighting Words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300"/>
              <a:t>P</a:t>
            </a:r>
            <a:r>
              <a:rPr lang="en" sz="1300"/>
              <a:t>rovoking immediate violent action</a:t>
            </a:r>
            <a:endParaRPr sz="13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Inciting imminent lawless action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300"/>
              <a:t>Trying</a:t>
            </a:r>
            <a:r>
              <a:rPr lang="en" sz="1300"/>
              <a:t> to incite or produce lawless action that is likely to happen because of your speech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>
                <a:solidFill>
                  <a:schemeClr val="lt1"/>
                </a:solidFill>
              </a:rPr>
              <a:t>Defamation, Fraud, Obscenity, Child Pornography</a:t>
            </a:r>
            <a:endParaRPr sz="1300"/>
          </a:p>
        </p:txBody>
      </p:sp>
      <p:sp>
        <p:nvSpPr>
          <p:cNvPr id="141" name="Google Shape;141;p24"/>
          <p:cNvSpPr txBox="1"/>
          <p:nvPr/>
        </p:nvSpPr>
        <p:spPr>
          <a:xfrm rot="-599623">
            <a:off x="7119781" y="2345077"/>
            <a:ext cx="1675117" cy="5784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The government can restrict these!!!!</a:t>
            </a:r>
            <a:endParaRPr i="1" sz="130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marillo Negr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